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60" r:id="rId5"/>
    <p:sldId id="259" r:id="rId6"/>
    <p:sldId id="269" r:id="rId7"/>
    <p:sldId id="270" r:id="rId8"/>
    <p:sldId id="271" r:id="rId9"/>
    <p:sldId id="272" r:id="rId10"/>
    <p:sldId id="273" r:id="rId11"/>
    <p:sldId id="261" r:id="rId12"/>
    <p:sldId id="274" r:id="rId13"/>
    <p:sldId id="275" r:id="rId14"/>
    <p:sldId id="276" r:id="rId15"/>
    <p:sldId id="277" r:id="rId16"/>
    <p:sldId id="278" r:id="rId17"/>
    <p:sldId id="262" r:id="rId18"/>
    <p:sldId id="279" r:id="rId19"/>
    <p:sldId id="263" r:id="rId20"/>
    <p:sldId id="280" r:id="rId21"/>
    <p:sldId id="281"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32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6/24/2017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3717770" y="-17755"/>
            <a:ext cx="5426230" cy="5161256"/>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1997475 w 4716016"/>
              <a:gd name="connsiteY0" fmla="*/ 0 h 6875755"/>
              <a:gd name="connsiteX1" fmla="*/ 4716016 w 4716016"/>
              <a:gd name="connsiteY1" fmla="*/ 17755 h 6875755"/>
              <a:gd name="connsiteX2" fmla="*/ 4716016 w 4716016"/>
              <a:gd name="connsiteY2" fmla="*/ 6875755 h 6875755"/>
              <a:gd name="connsiteX3" fmla="*/ 0 w 4716016"/>
              <a:gd name="connsiteY3" fmla="*/ 6875755 h 6875755"/>
              <a:gd name="connsiteX4" fmla="*/ 1997475 w 4716016"/>
              <a:gd name="connsiteY4" fmla="*/ 0 h 6875755"/>
              <a:gd name="connsiteX0" fmla="*/ 2707689 w 5426230"/>
              <a:gd name="connsiteY0" fmla="*/ 0 h 6875755"/>
              <a:gd name="connsiteX1" fmla="*/ 5426230 w 5426230"/>
              <a:gd name="connsiteY1" fmla="*/ 17755 h 6875755"/>
              <a:gd name="connsiteX2" fmla="*/ 5426230 w 5426230"/>
              <a:gd name="connsiteY2" fmla="*/ 6875755 h 6875755"/>
              <a:gd name="connsiteX3" fmla="*/ 0 w 5426230"/>
              <a:gd name="connsiteY3" fmla="*/ 6875755 h 6875755"/>
              <a:gd name="connsiteX4" fmla="*/ 2707689 w 5426230"/>
              <a:gd name="connsiteY4" fmla="*/ 0 h 6875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230" h="6875755">
                <a:moveTo>
                  <a:pt x="2707689" y="0"/>
                </a:moveTo>
                <a:lnTo>
                  <a:pt x="5426230" y="17755"/>
                </a:lnTo>
                <a:lnTo>
                  <a:pt x="5426230" y="6875755"/>
                </a:lnTo>
                <a:lnTo>
                  <a:pt x="0" y="6875755"/>
                </a:lnTo>
                <a:lnTo>
                  <a:pt x="2707689" y="0"/>
                </a:lnTo>
                <a:close/>
              </a:path>
            </a:pathLst>
          </a:custGeom>
          <a:gradFill flip="none" rotWithShape="1">
            <a:gsLst>
              <a:gs pos="0">
                <a:schemeClr val="bg1">
                  <a:alpha val="32000"/>
                </a:schemeClr>
              </a:gs>
              <a:gs pos="100000">
                <a:schemeClr val="bg1">
                  <a:alpha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23929" y="4126309"/>
            <a:ext cx="4860030" cy="276999"/>
          </a:xfrm>
          <a:prstGeom prst="rect">
            <a:avLst/>
          </a:prstGeom>
          <a:noFill/>
        </p:spPr>
        <p:txBody>
          <a:bodyPr wrap="square">
            <a:spAutoFit/>
          </a:bodyPr>
          <a:lstStyle/>
          <a:p>
            <a:pPr algn="r" fontAlgn="auto">
              <a:spcBef>
                <a:spcPts val="0"/>
              </a:spcBef>
              <a:spcAft>
                <a:spcPts val="0"/>
              </a:spcAft>
              <a:defRPr/>
            </a:pPr>
            <a:r>
              <a:rPr kumimoji="0" lang="en-US" altLang="ko-KR" sz="1200" b="1" dirty="0">
                <a:solidFill>
                  <a:schemeClr val="tx1">
                    <a:lumMod val="75000"/>
                    <a:lumOff val="25000"/>
                  </a:schemeClr>
                </a:solidFill>
                <a:latin typeface="Arial" pitchFamily="34" charset="0"/>
                <a:cs typeface="Arial" pitchFamily="34" charset="0"/>
              </a:rPr>
              <a:t>Acts 24:16    </a:t>
            </a:r>
          </a:p>
        </p:txBody>
      </p:sp>
      <p:sp>
        <p:nvSpPr>
          <p:cNvPr id="5" name="TextBox 1"/>
          <p:cNvSpPr txBox="1">
            <a:spLocks noChangeArrowheads="1"/>
          </p:cNvSpPr>
          <p:nvPr/>
        </p:nvSpPr>
        <p:spPr bwMode="auto">
          <a:xfrm>
            <a:off x="3923928" y="3150716"/>
            <a:ext cx="4860032" cy="1077218"/>
          </a:xfrm>
          <a:prstGeom prst="rect">
            <a:avLst/>
          </a:prstGeom>
          <a:noFill/>
          <a:ln w="9525">
            <a:noFill/>
            <a:miter lim="800000"/>
            <a:headEnd/>
            <a:tailEnd/>
          </a:ln>
        </p:spPr>
        <p:txBody>
          <a:bodyPr wrap="square">
            <a:spAutoFit/>
          </a:bodyPr>
          <a:lstStyle/>
          <a:p>
            <a:pPr algn="r"/>
            <a:r>
              <a:rPr lang="en-US" altLang="ko-KR" sz="3200" b="1" dirty="0">
                <a:solidFill>
                  <a:schemeClr val="tx1">
                    <a:lumMod val="75000"/>
                    <a:lumOff val="25000"/>
                  </a:schemeClr>
                </a:solidFill>
                <a:latin typeface="Arial" pitchFamily="34" charset="0"/>
                <a:ea typeface="맑은 고딕" pitchFamily="50" charset="-127"/>
                <a:cs typeface="Arial" pitchFamily="34" charset="0"/>
              </a:rPr>
              <a:t>Herein </a:t>
            </a:r>
          </a:p>
          <a:p>
            <a:pPr algn="r"/>
            <a:r>
              <a:rPr lang="en-US" altLang="ko-KR" sz="3200" b="1" dirty="0">
                <a:solidFill>
                  <a:schemeClr val="tx1">
                    <a:lumMod val="75000"/>
                    <a:lumOff val="25000"/>
                  </a:schemeClr>
                </a:solidFill>
                <a:latin typeface="Arial" pitchFamily="34" charset="0"/>
                <a:ea typeface="맑은 고딕" pitchFamily="50" charset="-127"/>
                <a:cs typeface="Arial" pitchFamily="34" charset="0"/>
              </a:rPr>
              <a:t>Do I Exercise Myself</a:t>
            </a: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Directed</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Strengthening specific areas</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	</a:t>
            </a:r>
            <a:r>
              <a:rPr lang="en-US" altLang="ko-KR" dirty="0" err="1">
                <a:latin typeface="Arial" pitchFamily="34" charset="0"/>
                <a:cs typeface="Arial" pitchFamily="34" charset="0"/>
              </a:rPr>
              <a:t>Php</a:t>
            </a:r>
            <a:r>
              <a:rPr lang="en-US" altLang="ko-KR" dirty="0">
                <a:latin typeface="Arial" pitchFamily="34" charset="0"/>
                <a:cs typeface="Arial" pitchFamily="34" charset="0"/>
              </a:rPr>
              <a:t> 4:13  I can do </a:t>
            </a:r>
            <a:r>
              <a:rPr lang="en-US" altLang="ko-KR" b="1" u="sng" dirty="0">
                <a:latin typeface="Arial" pitchFamily="34" charset="0"/>
                <a:cs typeface="Arial" pitchFamily="34" charset="0"/>
              </a:rPr>
              <a:t>all things </a:t>
            </a:r>
            <a:r>
              <a:rPr lang="en-US" altLang="ko-KR" dirty="0">
                <a:latin typeface="Arial" pitchFamily="34" charset="0"/>
                <a:cs typeface="Arial" pitchFamily="34" charset="0"/>
              </a:rPr>
              <a:t>through Christ which </a:t>
            </a:r>
            <a:r>
              <a:rPr lang="en-US" altLang="ko-KR" dirty="0" err="1">
                <a:latin typeface="Arial" pitchFamily="34" charset="0"/>
                <a:cs typeface="Arial" pitchFamily="34" charset="0"/>
              </a:rPr>
              <a:t>strengtheneth</a:t>
            </a:r>
            <a:r>
              <a:rPr lang="en-US" altLang="ko-KR" dirty="0">
                <a:latin typeface="Arial" pitchFamily="34" charset="0"/>
                <a:cs typeface="Arial" pitchFamily="34" charset="0"/>
              </a:rPr>
              <a:t> me.</a:t>
            </a:r>
          </a:p>
          <a:p>
            <a:endParaRPr lang="en-US" altLang="ko-KR" dirty="0">
              <a:latin typeface="Arial" pitchFamily="34" charset="0"/>
              <a:cs typeface="Arial" pitchFamily="34" charset="0"/>
            </a:endParaRPr>
          </a:p>
          <a:p>
            <a:pPr marL="914400"/>
            <a:r>
              <a:rPr lang="en-US" altLang="ko-KR" dirty="0">
                <a:latin typeface="Arial" pitchFamily="34" charset="0"/>
                <a:cs typeface="Arial" pitchFamily="34" charset="0"/>
              </a:rPr>
              <a:t>The paradox about spiritual exercise is that you are working to become weaker and more surrendered. If you are exercising to make yourself better at being a Christian you are doing it wrong. </a:t>
            </a:r>
          </a:p>
          <a:p>
            <a:pPr marL="914400"/>
            <a:endParaRPr lang="en-US" altLang="ko-KR" dirty="0">
              <a:latin typeface="Arial" pitchFamily="34" charset="0"/>
              <a:cs typeface="Arial" pitchFamily="34" charset="0"/>
            </a:endParaRPr>
          </a:p>
          <a:p>
            <a:pPr marL="914400"/>
            <a:r>
              <a:rPr lang="en-US" altLang="ko-KR" dirty="0">
                <a:latin typeface="Arial" pitchFamily="34" charset="0"/>
                <a:cs typeface="Arial" pitchFamily="34" charset="0"/>
              </a:rPr>
              <a:t>2 Cor 12:9 And he said unto me, My grace is sufficient for thee: for </a:t>
            </a:r>
            <a:r>
              <a:rPr lang="en-US" altLang="ko-KR" b="1" u="sng" dirty="0">
                <a:latin typeface="Arial" pitchFamily="34" charset="0"/>
                <a:cs typeface="Arial" pitchFamily="34" charset="0"/>
              </a:rPr>
              <a:t>my strength is made perfect in weakness</a:t>
            </a:r>
            <a:r>
              <a:rPr lang="en-US" altLang="ko-KR" dirty="0">
                <a:latin typeface="Arial" pitchFamily="34" charset="0"/>
                <a:cs typeface="Arial" pitchFamily="34" charset="0"/>
              </a:rPr>
              <a:t>. Most gladly therefore will I rather glory in my infirmities, that the power of Christ may rest upon me.</a:t>
            </a: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5127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Directed</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Strengthening specific areas</a:t>
            </a:r>
          </a:p>
          <a:p>
            <a:endParaRPr lang="en-US" altLang="ko-KR" dirty="0">
              <a:latin typeface="Arial" pitchFamily="34" charset="0"/>
              <a:cs typeface="Arial" pitchFamily="34" charset="0"/>
            </a:endParaRPr>
          </a:p>
          <a:p>
            <a:pPr marL="914400"/>
            <a:r>
              <a:rPr lang="en-US" altLang="ko-KR" dirty="0">
                <a:latin typeface="Arial" pitchFamily="34" charset="0"/>
                <a:cs typeface="Arial" pitchFamily="34" charset="0"/>
              </a:rPr>
              <a:t>Psalm 27:14 Wait on the Lord: be of good courage, and he shall strengthen thine heart: wait, I say, on the Lord.</a:t>
            </a:r>
          </a:p>
          <a:p>
            <a:pPr marL="914400"/>
            <a:endParaRPr lang="en-US" altLang="ko-KR" dirty="0">
              <a:latin typeface="Arial" pitchFamily="34" charset="0"/>
              <a:cs typeface="Arial" pitchFamily="34" charset="0"/>
            </a:endParaRPr>
          </a:p>
          <a:p>
            <a:pPr marL="914400"/>
            <a:r>
              <a:rPr lang="en-US" altLang="ko-KR" dirty="0" err="1">
                <a:latin typeface="Arial" pitchFamily="34" charset="0"/>
                <a:cs typeface="Arial" pitchFamily="34" charset="0"/>
              </a:rPr>
              <a:t>Eph</a:t>
            </a:r>
            <a:r>
              <a:rPr lang="en-US" altLang="ko-KR" dirty="0">
                <a:latin typeface="Arial" pitchFamily="34" charset="0"/>
                <a:cs typeface="Arial" pitchFamily="34" charset="0"/>
              </a:rPr>
              <a:t> 3:16  That he would grant you, according to the riches of his glory, to be strengthened with might by his Spirit in the inner man; </a:t>
            </a:r>
          </a:p>
          <a:p>
            <a:pPr marL="914400"/>
            <a:endParaRPr lang="en-US" altLang="ko-KR" dirty="0">
              <a:latin typeface="Arial" pitchFamily="34" charset="0"/>
              <a:cs typeface="Arial" pitchFamily="34" charset="0"/>
            </a:endParaRPr>
          </a:p>
          <a:p>
            <a:pPr marL="914400"/>
            <a:r>
              <a:rPr lang="en-US" altLang="ko-KR" dirty="0">
                <a:latin typeface="Arial" pitchFamily="34" charset="0"/>
                <a:cs typeface="Arial" pitchFamily="34" charset="0"/>
              </a:rPr>
              <a:t>2Ti 4:17  Notwithstanding the Lord stood with me, and strengthened me; that by me the preaching might be fully known, and that all the Gentiles might hear: and I was delivered out of the mouth of the lion. </a:t>
            </a:r>
          </a:p>
          <a:p>
            <a:pPr marL="914400"/>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35001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Directed</a:t>
            </a:r>
          </a:p>
        </p:txBody>
      </p:sp>
      <p:sp>
        <p:nvSpPr>
          <p:cNvPr id="5" name="Content Placeholder 4"/>
          <p:cNvSpPr>
            <a:spLocks noGrp="1"/>
          </p:cNvSpPr>
          <p:nvPr>
            <p:ph idx="10"/>
          </p:nvPr>
        </p:nvSpPr>
        <p:spPr>
          <a:xfrm>
            <a:off x="1941689" y="1664245"/>
            <a:ext cx="7094807" cy="3211761"/>
          </a:xfrm>
        </p:spPr>
        <p:txBody>
          <a:bodyPr/>
          <a:lstStyle/>
          <a:p>
            <a:pPr marL="400050" indent="-400050">
              <a:buAutoNum type="romanUcPeriod"/>
            </a:pPr>
            <a:r>
              <a:rPr lang="en-US" altLang="ko-KR" dirty="0">
                <a:latin typeface="Arial" pitchFamily="34" charset="0"/>
                <a:cs typeface="Arial" pitchFamily="34" charset="0"/>
              </a:rPr>
              <a:t>Strengthening specific areas</a:t>
            </a:r>
          </a:p>
          <a:p>
            <a:pPr marL="400050" indent="-400050">
              <a:buAutoNum type="romanUcPeriod"/>
            </a:pPr>
            <a:r>
              <a:rPr lang="en-US" altLang="ko-KR" dirty="0">
                <a:latin typeface="Arial" pitchFamily="34" charset="0"/>
                <a:cs typeface="Arial" pitchFamily="34" charset="0"/>
              </a:rPr>
              <a:t>Push and Pull</a:t>
            </a:r>
          </a:p>
          <a:p>
            <a:endParaRPr lang="en-US" altLang="ko-KR" dirty="0">
              <a:latin typeface="Arial" pitchFamily="34" charset="0"/>
              <a:cs typeface="Arial" pitchFamily="34" charset="0"/>
            </a:endParaRPr>
          </a:p>
          <a:p>
            <a:pPr marL="1085850" lvl="1" indent="-342900">
              <a:buAutoNum type="alphaUcPeriod"/>
            </a:pPr>
            <a:r>
              <a:rPr lang="en-US" altLang="ko-KR" sz="1400" dirty="0">
                <a:latin typeface="Arial" pitchFamily="34" charset="0"/>
                <a:cs typeface="Arial" pitchFamily="34" charset="0"/>
              </a:rPr>
              <a:t>Say yes to right things</a:t>
            </a:r>
          </a:p>
          <a:p>
            <a:pPr lvl="1" indent="0">
              <a:buNone/>
            </a:pPr>
            <a:endParaRPr lang="en-US" altLang="ko-KR" sz="1400" dirty="0">
              <a:latin typeface="Arial" pitchFamily="34" charset="0"/>
              <a:cs typeface="Arial" pitchFamily="34" charset="0"/>
            </a:endParaRPr>
          </a:p>
          <a:p>
            <a:pPr lvl="1" indent="0">
              <a:buNone/>
            </a:pPr>
            <a:r>
              <a:rPr lang="en-US" altLang="ko-KR" sz="1400" dirty="0">
                <a:latin typeface="Arial" pitchFamily="34" charset="0"/>
                <a:cs typeface="Arial" pitchFamily="34" charset="0"/>
              </a:rPr>
              <a:t>Do whatever it takes to know God!</a:t>
            </a:r>
          </a:p>
          <a:p>
            <a:pPr lvl="1" indent="0">
              <a:buNone/>
            </a:pPr>
            <a:endParaRPr lang="en-US" altLang="ko-KR" sz="1400" dirty="0">
              <a:latin typeface="Arial" pitchFamily="34" charset="0"/>
              <a:cs typeface="Arial" pitchFamily="34" charset="0"/>
            </a:endParaRPr>
          </a:p>
          <a:p>
            <a:pPr lvl="1" indent="0">
              <a:buNone/>
            </a:pPr>
            <a:r>
              <a:rPr lang="en-US" altLang="ko-KR" sz="1200" dirty="0" err="1">
                <a:latin typeface="Arial" pitchFamily="34" charset="0"/>
                <a:cs typeface="Arial" pitchFamily="34" charset="0"/>
              </a:rPr>
              <a:t>Php</a:t>
            </a:r>
            <a:r>
              <a:rPr lang="en-US" altLang="ko-KR" sz="1200" dirty="0">
                <a:latin typeface="Arial" pitchFamily="34" charset="0"/>
                <a:cs typeface="Arial" pitchFamily="34" charset="0"/>
              </a:rPr>
              <a:t> 3:8  Yea doubtless, and I count all things but loss for the excellency of the knowledge of Christ Jesus my Lord: for whom I have suffered the loss of all things, and do count them but dung, that I may win Christ,9  And be found in him, not having mine own righteousness, which is of the law, but that which is through the faith of Christ, the righteousness which is of God by faith:10  That I may know him, and the power of his resurrection, and the fellowship of his sufferings, being made conformable unto his death; </a:t>
            </a:r>
          </a:p>
          <a:p>
            <a:pPr lvl="1" indent="0">
              <a:buNone/>
            </a:pPr>
            <a:endParaRPr lang="en-US" altLang="ko-KR" sz="1400" dirty="0">
              <a:latin typeface="Arial" pitchFamily="34" charset="0"/>
              <a:cs typeface="Arial" pitchFamily="34" charset="0"/>
            </a:endParaRPr>
          </a:p>
          <a:p>
            <a:pPr marL="914400"/>
            <a:endParaRPr lang="en-US" altLang="ko-KR" dirty="0">
              <a:latin typeface="Arial" pitchFamily="34" charset="0"/>
              <a:cs typeface="Arial" pitchFamily="34" charset="0"/>
            </a:endParaRPr>
          </a:p>
        </p:txBody>
      </p:sp>
      <p:pic>
        <p:nvPicPr>
          <p:cNvPr id="7" name="Picture 6">
            <a:extLst>
              <a:ext uri="{FF2B5EF4-FFF2-40B4-BE49-F238E27FC236}">
                <a16:creationId xmlns:a16="http://schemas.microsoft.com/office/drawing/2014/main" id="{B9FA2473-BAF3-49E8-8980-AC9322BD9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093290"/>
            <a:ext cx="1905000" cy="1905000"/>
          </a:xfrm>
          <a:prstGeom prst="rect">
            <a:avLst/>
          </a:prstGeom>
        </p:spPr>
      </p:pic>
    </p:spTree>
    <p:extLst>
      <p:ext uri="{BB962C8B-B14F-4D97-AF65-F5344CB8AC3E}">
        <p14:creationId xmlns:p14="http://schemas.microsoft.com/office/powerpoint/2010/main" val="6900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Directed</a:t>
            </a:r>
          </a:p>
        </p:txBody>
      </p:sp>
      <p:sp>
        <p:nvSpPr>
          <p:cNvPr id="5" name="Content Placeholder 4"/>
          <p:cNvSpPr>
            <a:spLocks noGrp="1"/>
          </p:cNvSpPr>
          <p:nvPr>
            <p:ph idx="10"/>
          </p:nvPr>
        </p:nvSpPr>
        <p:spPr>
          <a:xfrm>
            <a:off x="1941689" y="1664245"/>
            <a:ext cx="7094807" cy="3211761"/>
          </a:xfrm>
        </p:spPr>
        <p:txBody>
          <a:bodyPr/>
          <a:lstStyle/>
          <a:p>
            <a:pPr marL="400050" indent="-400050">
              <a:buAutoNum type="romanUcPeriod"/>
            </a:pPr>
            <a:r>
              <a:rPr lang="en-US" altLang="ko-KR" dirty="0">
                <a:latin typeface="Arial" pitchFamily="34" charset="0"/>
                <a:cs typeface="Arial" pitchFamily="34" charset="0"/>
              </a:rPr>
              <a:t>Strengthening specific areas</a:t>
            </a:r>
          </a:p>
          <a:p>
            <a:pPr marL="400050" indent="-400050">
              <a:buAutoNum type="romanUcPeriod"/>
            </a:pPr>
            <a:r>
              <a:rPr lang="en-US" altLang="ko-KR" dirty="0">
                <a:latin typeface="Arial" pitchFamily="34" charset="0"/>
                <a:cs typeface="Arial" pitchFamily="34" charset="0"/>
              </a:rPr>
              <a:t>Push and Pull</a:t>
            </a:r>
          </a:p>
          <a:p>
            <a:endParaRPr lang="en-US" altLang="ko-KR" dirty="0">
              <a:latin typeface="Arial" pitchFamily="34" charset="0"/>
              <a:cs typeface="Arial" pitchFamily="34" charset="0"/>
            </a:endParaRPr>
          </a:p>
          <a:p>
            <a:pPr marL="1085850" lvl="1" indent="-342900">
              <a:buAutoNum type="alphaUcPeriod"/>
            </a:pPr>
            <a:r>
              <a:rPr lang="en-US" altLang="ko-KR" sz="1400" dirty="0">
                <a:latin typeface="Arial" pitchFamily="34" charset="0"/>
                <a:cs typeface="Arial" pitchFamily="34" charset="0"/>
              </a:rPr>
              <a:t>Say yes to right things</a:t>
            </a:r>
          </a:p>
          <a:p>
            <a:pPr lvl="1" indent="0">
              <a:buNone/>
            </a:pPr>
            <a:endParaRPr lang="en-US" altLang="ko-KR" sz="1400" dirty="0">
              <a:latin typeface="Arial" pitchFamily="34" charset="0"/>
              <a:cs typeface="Arial" pitchFamily="34" charset="0"/>
            </a:endParaRPr>
          </a:p>
          <a:p>
            <a:pPr lvl="1" indent="0">
              <a:buNone/>
            </a:pPr>
            <a:r>
              <a:rPr lang="en-US" altLang="ko-KR" sz="1400" dirty="0">
                <a:latin typeface="Arial" pitchFamily="34" charset="0"/>
                <a:cs typeface="Arial" pitchFamily="34" charset="0"/>
              </a:rPr>
              <a:t>The choices that you make on how you spend your time reveal what or who you are devoted to. </a:t>
            </a:r>
          </a:p>
          <a:p>
            <a:pPr lvl="1" indent="0">
              <a:buNone/>
            </a:pPr>
            <a:endParaRPr lang="en-US" altLang="ko-KR" sz="1400" dirty="0">
              <a:latin typeface="Arial" pitchFamily="34" charset="0"/>
              <a:cs typeface="Arial" pitchFamily="34" charset="0"/>
            </a:endParaRPr>
          </a:p>
          <a:p>
            <a:pPr lvl="1" indent="0">
              <a:buNone/>
            </a:pPr>
            <a:r>
              <a:rPr lang="en-US" altLang="ko-KR" sz="1400" dirty="0">
                <a:latin typeface="Arial" pitchFamily="34" charset="0"/>
                <a:cs typeface="Arial" pitchFamily="34" charset="0"/>
              </a:rPr>
              <a:t>Pro 18:1  </a:t>
            </a:r>
            <a:r>
              <a:rPr lang="en-US" altLang="ko-KR" sz="1400" b="1" u="sng" dirty="0">
                <a:latin typeface="Arial" pitchFamily="34" charset="0"/>
                <a:cs typeface="Arial" pitchFamily="34" charset="0"/>
              </a:rPr>
              <a:t>Through desire </a:t>
            </a:r>
            <a:r>
              <a:rPr lang="en-US" altLang="ko-KR" sz="1400" dirty="0">
                <a:latin typeface="Arial" pitchFamily="34" charset="0"/>
                <a:cs typeface="Arial" pitchFamily="34" charset="0"/>
              </a:rPr>
              <a:t>a man, having separated himself, </a:t>
            </a:r>
            <a:r>
              <a:rPr lang="en-US" altLang="ko-KR" sz="1400" dirty="0" err="1">
                <a:latin typeface="Arial" pitchFamily="34" charset="0"/>
                <a:cs typeface="Arial" pitchFamily="34" charset="0"/>
              </a:rPr>
              <a:t>seeketh</a:t>
            </a:r>
            <a:r>
              <a:rPr lang="en-US" altLang="ko-KR" sz="1400" dirty="0">
                <a:latin typeface="Arial" pitchFamily="34" charset="0"/>
                <a:cs typeface="Arial" pitchFamily="34" charset="0"/>
              </a:rPr>
              <a:t> and </a:t>
            </a:r>
            <a:r>
              <a:rPr lang="en-US" altLang="ko-KR" sz="1400" dirty="0" err="1">
                <a:latin typeface="Arial" pitchFamily="34" charset="0"/>
                <a:cs typeface="Arial" pitchFamily="34" charset="0"/>
              </a:rPr>
              <a:t>intermeddleth</a:t>
            </a:r>
            <a:r>
              <a:rPr lang="en-US" altLang="ko-KR" sz="1400" dirty="0">
                <a:latin typeface="Arial" pitchFamily="34" charset="0"/>
                <a:cs typeface="Arial" pitchFamily="34" charset="0"/>
              </a:rPr>
              <a:t> with all wisdom.</a:t>
            </a:r>
          </a:p>
          <a:p>
            <a:pPr marL="914400"/>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61391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Directed</a:t>
            </a:r>
          </a:p>
        </p:txBody>
      </p:sp>
      <p:sp>
        <p:nvSpPr>
          <p:cNvPr id="5" name="Content Placeholder 4"/>
          <p:cNvSpPr>
            <a:spLocks noGrp="1"/>
          </p:cNvSpPr>
          <p:nvPr>
            <p:ph idx="10"/>
          </p:nvPr>
        </p:nvSpPr>
        <p:spPr>
          <a:xfrm>
            <a:off x="1941689" y="1664245"/>
            <a:ext cx="7094807" cy="3211761"/>
          </a:xfrm>
        </p:spPr>
        <p:txBody>
          <a:bodyPr/>
          <a:lstStyle/>
          <a:p>
            <a:pPr marL="400050" indent="-400050">
              <a:buAutoNum type="romanUcPeriod"/>
            </a:pPr>
            <a:r>
              <a:rPr lang="en-US" altLang="ko-KR" dirty="0">
                <a:latin typeface="Arial" pitchFamily="34" charset="0"/>
                <a:cs typeface="Arial" pitchFamily="34" charset="0"/>
              </a:rPr>
              <a:t>Strengthening specific areas</a:t>
            </a:r>
          </a:p>
          <a:p>
            <a:pPr marL="400050" indent="-400050">
              <a:buAutoNum type="romanUcPeriod"/>
            </a:pPr>
            <a:r>
              <a:rPr lang="en-US" altLang="ko-KR" dirty="0">
                <a:latin typeface="Arial" pitchFamily="34" charset="0"/>
                <a:cs typeface="Arial" pitchFamily="34" charset="0"/>
              </a:rPr>
              <a:t>Push and Pull</a:t>
            </a:r>
          </a:p>
          <a:p>
            <a:endParaRPr lang="en-US" altLang="ko-KR" dirty="0">
              <a:latin typeface="Arial" pitchFamily="34" charset="0"/>
              <a:cs typeface="Arial" pitchFamily="34" charset="0"/>
            </a:endParaRPr>
          </a:p>
          <a:p>
            <a:pPr marL="1085850" lvl="1" indent="-342900">
              <a:buAutoNum type="alphaUcPeriod"/>
            </a:pPr>
            <a:r>
              <a:rPr lang="en-US" altLang="ko-KR" sz="1400" dirty="0">
                <a:latin typeface="Arial" pitchFamily="34" charset="0"/>
                <a:cs typeface="Arial" pitchFamily="34" charset="0"/>
              </a:rPr>
              <a:t>Say no to sin</a:t>
            </a:r>
          </a:p>
          <a:p>
            <a:pPr lvl="1" indent="0">
              <a:buNone/>
            </a:pPr>
            <a:endParaRPr lang="en-US" altLang="ko-KR" sz="1400" dirty="0">
              <a:latin typeface="Arial" pitchFamily="34" charset="0"/>
              <a:cs typeface="Arial" pitchFamily="34" charset="0"/>
            </a:endParaRPr>
          </a:p>
          <a:p>
            <a:pPr lvl="1" indent="0">
              <a:buNone/>
            </a:pPr>
            <a:r>
              <a:rPr lang="en-US" altLang="ko-KR" sz="1400" dirty="0">
                <a:latin typeface="Arial" pitchFamily="34" charset="0"/>
                <a:cs typeface="Arial" pitchFamily="34" charset="0"/>
              </a:rPr>
              <a:t>Rom 13:14  But put ye on the Lord Jesus Christ, </a:t>
            </a:r>
            <a:r>
              <a:rPr lang="en-US" altLang="ko-KR" sz="1400" b="1" u="sng" dirty="0">
                <a:latin typeface="Arial" pitchFamily="34" charset="0"/>
                <a:cs typeface="Arial" pitchFamily="34" charset="0"/>
              </a:rPr>
              <a:t>and make not provision </a:t>
            </a:r>
            <a:r>
              <a:rPr lang="en-US" altLang="ko-KR" sz="1400" dirty="0">
                <a:latin typeface="Arial" pitchFamily="34" charset="0"/>
                <a:cs typeface="Arial" pitchFamily="34" charset="0"/>
              </a:rPr>
              <a:t>for the flesh, to fulfil the lusts thereof. </a:t>
            </a:r>
          </a:p>
          <a:p>
            <a:pPr lvl="1" indent="0">
              <a:buNone/>
            </a:pPr>
            <a:endParaRPr lang="en-US" altLang="ko-KR" sz="1400" dirty="0">
              <a:latin typeface="Arial" pitchFamily="34" charset="0"/>
              <a:cs typeface="Arial" pitchFamily="34" charset="0"/>
            </a:endParaRPr>
          </a:p>
          <a:p>
            <a:pPr lvl="1" indent="0">
              <a:buNone/>
            </a:pPr>
            <a:r>
              <a:rPr lang="en-US" altLang="ko-KR" sz="1400" dirty="0" err="1">
                <a:latin typeface="Arial" pitchFamily="34" charset="0"/>
                <a:cs typeface="Arial" pitchFamily="34" charset="0"/>
              </a:rPr>
              <a:t>Eph</a:t>
            </a:r>
            <a:r>
              <a:rPr lang="en-US" altLang="ko-KR" sz="1400" dirty="0">
                <a:latin typeface="Arial" pitchFamily="34" charset="0"/>
                <a:cs typeface="Arial" pitchFamily="34" charset="0"/>
              </a:rPr>
              <a:t> 4:31  Let all bitterness, and wrath, and anger, and </a:t>
            </a:r>
            <a:r>
              <a:rPr lang="en-US" altLang="ko-KR" sz="1400" dirty="0" err="1">
                <a:latin typeface="Arial" pitchFamily="34" charset="0"/>
                <a:cs typeface="Arial" pitchFamily="34" charset="0"/>
              </a:rPr>
              <a:t>clamour</a:t>
            </a:r>
            <a:r>
              <a:rPr lang="en-US" altLang="ko-KR" sz="1400" dirty="0">
                <a:latin typeface="Arial" pitchFamily="34" charset="0"/>
                <a:cs typeface="Arial" pitchFamily="34" charset="0"/>
              </a:rPr>
              <a:t>, and evil speaking, </a:t>
            </a:r>
            <a:r>
              <a:rPr lang="en-US" altLang="ko-KR" sz="1400" b="1" u="sng" dirty="0">
                <a:latin typeface="Arial" pitchFamily="34" charset="0"/>
                <a:cs typeface="Arial" pitchFamily="34" charset="0"/>
              </a:rPr>
              <a:t>be put away from you, with all malice</a:t>
            </a:r>
            <a:r>
              <a:rPr lang="en-US" altLang="ko-KR" sz="1400" dirty="0">
                <a:latin typeface="Arial" pitchFamily="34" charset="0"/>
                <a:cs typeface="Arial" pitchFamily="34" charset="0"/>
              </a:rPr>
              <a:t>: 32  And be ye kind one to another, tenderhearted, forgiving one another, even as God for Christ's sake hath forgiven you. </a:t>
            </a:r>
            <a:endParaRPr lang="en-US" altLang="ko-KR" dirty="0">
              <a:latin typeface="Arial" pitchFamily="34" charset="0"/>
              <a:cs typeface="Arial" pitchFamily="34" charset="0"/>
            </a:endParaRPr>
          </a:p>
        </p:txBody>
      </p:sp>
      <p:pic>
        <p:nvPicPr>
          <p:cNvPr id="6" name="Picture 5">
            <a:extLst>
              <a:ext uri="{FF2B5EF4-FFF2-40B4-BE49-F238E27FC236}">
                <a16:creationId xmlns:a16="http://schemas.microsoft.com/office/drawing/2014/main" id="{02CB1A16-2088-45F6-9325-9B5532F51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884466"/>
            <a:ext cx="1905000" cy="1924050"/>
          </a:xfrm>
          <a:prstGeom prst="rect">
            <a:avLst/>
          </a:prstGeom>
        </p:spPr>
      </p:pic>
    </p:spTree>
    <p:extLst>
      <p:ext uri="{BB962C8B-B14F-4D97-AF65-F5344CB8AC3E}">
        <p14:creationId xmlns:p14="http://schemas.microsoft.com/office/powerpoint/2010/main" val="30591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Directed</a:t>
            </a:r>
          </a:p>
        </p:txBody>
      </p:sp>
      <p:sp>
        <p:nvSpPr>
          <p:cNvPr id="5" name="Content Placeholder 4"/>
          <p:cNvSpPr>
            <a:spLocks noGrp="1"/>
          </p:cNvSpPr>
          <p:nvPr>
            <p:ph idx="10"/>
          </p:nvPr>
        </p:nvSpPr>
        <p:spPr>
          <a:xfrm>
            <a:off x="1941689" y="1664245"/>
            <a:ext cx="7094807" cy="3211761"/>
          </a:xfrm>
        </p:spPr>
        <p:txBody>
          <a:bodyPr/>
          <a:lstStyle/>
          <a:p>
            <a:pPr marL="400050" indent="-400050">
              <a:buAutoNum type="romanUcPeriod"/>
            </a:pPr>
            <a:r>
              <a:rPr lang="en-US" altLang="ko-KR" dirty="0">
                <a:latin typeface="Arial" pitchFamily="34" charset="0"/>
                <a:cs typeface="Arial" pitchFamily="34" charset="0"/>
              </a:rPr>
              <a:t>Strengthening specific areas</a:t>
            </a:r>
          </a:p>
          <a:p>
            <a:pPr marL="400050" indent="-400050">
              <a:buAutoNum type="romanUcPeriod"/>
            </a:pPr>
            <a:r>
              <a:rPr lang="en-US" altLang="ko-KR" dirty="0">
                <a:latin typeface="Arial" pitchFamily="34" charset="0"/>
                <a:cs typeface="Arial" pitchFamily="34" charset="0"/>
              </a:rPr>
              <a:t>Push and Pull</a:t>
            </a:r>
          </a:p>
          <a:p>
            <a:endParaRPr lang="en-US" altLang="ko-KR" dirty="0">
              <a:latin typeface="Arial" pitchFamily="34" charset="0"/>
              <a:cs typeface="Arial" pitchFamily="34" charset="0"/>
            </a:endParaRPr>
          </a:p>
          <a:p>
            <a:pPr marL="1085850" lvl="1" indent="-342900">
              <a:buAutoNum type="alphaUcPeriod"/>
            </a:pPr>
            <a:r>
              <a:rPr lang="en-US" altLang="ko-KR" sz="1400" dirty="0">
                <a:latin typeface="Arial" pitchFamily="34" charset="0"/>
                <a:cs typeface="Arial" pitchFamily="34" charset="0"/>
              </a:rPr>
              <a:t>Say no to sin</a:t>
            </a:r>
          </a:p>
          <a:p>
            <a:pPr lvl="1" indent="0">
              <a:buNone/>
            </a:pPr>
            <a:endParaRPr lang="en-US" altLang="ko-KR" sz="1400" dirty="0">
              <a:latin typeface="Arial" pitchFamily="34" charset="0"/>
              <a:cs typeface="Arial" pitchFamily="34" charset="0"/>
            </a:endParaRPr>
          </a:p>
          <a:p>
            <a:pPr lvl="1" indent="0">
              <a:buNone/>
            </a:pPr>
            <a:r>
              <a:rPr lang="en-US" altLang="ko-KR" sz="1400" dirty="0">
                <a:latin typeface="Arial" pitchFamily="34" charset="0"/>
                <a:cs typeface="Arial" pitchFamily="34" charset="0"/>
              </a:rPr>
              <a:t>Col 3:1  If ye then be risen with Christ, </a:t>
            </a:r>
            <a:r>
              <a:rPr lang="en-US" altLang="ko-KR" sz="1400" b="1" u="sng" dirty="0">
                <a:latin typeface="Arial" pitchFamily="34" charset="0"/>
                <a:cs typeface="Arial" pitchFamily="34" charset="0"/>
              </a:rPr>
              <a:t>seek those things which are above</a:t>
            </a:r>
            <a:r>
              <a:rPr lang="en-US" altLang="ko-KR" sz="1400" dirty="0">
                <a:latin typeface="Arial" pitchFamily="34" charset="0"/>
                <a:cs typeface="Arial" pitchFamily="34" charset="0"/>
              </a:rPr>
              <a:t>, where Christ </a:t>
            </a:r>
            <a:r>
              <a:rPr lang="en-US" altLang="ko-KR" sz="1400" dirty="0" err="1">
                <a:latin typeface="Arial" pitchFamily="34" charset="0"/>
                <a:cs typeface="Arial" pitchFamily="34" charset="0"/>
              </a:rPr>
              <a:t>sitteth</a:t>
            </a:r>
            <a:r>
              <a:rPr lang="en-US" altLang="ko-KR" sz="1400" dirty="0">
                <a:latin typeface="Arial" pitchFamily="34" charset="0"/>
                <a:cs typeface="Arial" pitchFamily="34" charset="0"/>
              </a:rPr>
              <a:t> on the right hand of God. 2  Set your affection on things above, not on things on the earth. 3  For ye are dead, and your life is hid with Christ in God. 4  When Christ, who is our life, shall appear, then shall ye also appear with him in glory.5  </a:t>
            </a:r>
            <a:r>
              <a:rPr lang="en-US" altLang="ko-KR" sz="1400" b="1" u="sng" dirty="0">
                <a:latin typeface="Arial" pitchFamily="34" charset="0"/>
                <a:cs typeface="Arial" pitchFamily="34" charset="0"/>
              </a:rPr>
              <a:t>Mortify therefore </a:t>
            </a:r>
            <a:r>
              <a:rPr lang="en-US" altLang="ko-KR" sz="1400" dirty="0">
                <a:latin typeface="Arial" pitchFamily="34" charset="0"/>
                <a:cs typeface="Arial" pitchFamily="34" charset="0"/>
              </a:rPr>
              <a:t>your members which are upon the earth; fornication, uncleanness, inordinate affection, evil concupiscence, and covetousness, which is idolatry: </a:t>
            </a:r>
          </a:p>
        </p:txBody>
      </p:sp>
    </p:spTree>
    <p:extLst>
      <p:ext uri="{BB962C8B-B14F-4D97-AF65-F5344CB8AC3E}">
        <p14:creationId xmlns:p14="http://schemas.microsoft.com/office/powerpoint/2010/main" val="29698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Effort</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Repetitions</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The more you become accustomed to choosing right, the more the habit is formed and is continued. </a:t>
            </a:r>
          </a:p>
          <a:p>
            <a:endParaRPr lang="en-US" altLang="ko-KR" dirty="0">
              <a:latin typeface="Arial" pitchFamily="34" charset="0"/>
              <a:cs typeface="Arial" pitchFamily="34" charset="0"/>
            </a:endParaRPr>
          </a:p>
          <a:p>
            <a:pPr marL="400050" indent="-400050">
              <a:buAutoNum type="romanUcPeriod" startAt="2"/>
            </a:pPr>
            <a:r>
              <a:rPr lang="en-US" altLang="ko-KR" dirty="0">
                <a:latin typeface="Arial" pitchFamily="34" charset="0"/>
                <a:cs typeface="Arial" pitchFamily="34" charset="0"/>
              </a:rPr>
              <a:t>Do the hard things</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The more resistance, the more can be accomplished.</a:t>
            </a:r>
          </a:p>
          <a:p>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5127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Exercise</a:t>
            </a:r>
            <a:endParaRPr lang="ko-KR" altLang="en-US" dirty="0"/>
          </a:p>
        </p:txBody>
      </p:sp>
      <p:sp>
        <p:nvSpPr>
          <p:cNvPr id="2" name="Content Placeholder 1"/>
          <p:cNvSpPr>
            <a:spLocks noGrp="1"/>
          </p:cNvSpPr>
          <p:nvPr>
            <p:ph idx="1"/>
          </p:nvPr>
        </p:nvSpPr>
        <p:spPr/>
        <p:txBody>
          <a:bodyPr/>
          <a:lstStyle/>
          <a:p>
            <a:r>
              <a:rPr lang="en-US" b="1" dirty="0"/>
              <a:t>Effort</a:t>
            </a:r>
          </a:p>
        </p:txBody>
      </p:sp>
      <p:sp>
        <p:nvSpPr>
          <p:cNvPr id="5" name="Content Placeholder 4"/>
          <p:cNvSpPr>
            <a:spLocks noGrp="1"/>
          </p:cNvSpPr>
          <p:nvPr>
            <p:ph idx="10"/>
          </p:nvPr>
        </p:nvSpPr>
        <p:spPr>
          <a:xfrm>
            <a:off x="1990056" y="1664245"/>
            <a:ext cx="6912768" cy="3211761"/>
          </a:xfrm>
        </p:spPr>
        <p:txBody>
          <a:bodyPr/>
          <a:lstStyle/>
          <a:p>
            <a:pPr marL="400050" indent="-400050">
              <a:buAutoNum type="romanUcPeriod" startAt="2"/>
            </a:pPr>
            <a:r>
              <a:rPr lang="en-US" altLang="ko-KR" dirty="0">
                <a:latin typeface="Arial" pitchFamily="34" charset="0"/>
                <a:cs typeface="Arial" pitchFamily="34" charset="0"/>
              </a:rPr>
              <a:t>Do the hard things</a:t>
            </a:r>
          </a:p>
          <a:p>
            <a:pPr marL="400050" indent="-400050">
              <a:buAutoNum type="romanUcPeriod" startAt="2"/>
            </a:pPr>
            <a:endParaRPr lang="en-US" altLang="ko-KR" dirty="0">
              <a:latin typeface="Arial" pitchFamily="34" charset="0"/>
              <a:cs typeface="Arial" pitchFamily="34" charset="0"/>
            </a:endParaRPr>
          </a:p>
          <a:p>
            <a:r>
              <a:rPr lang="en-US" altLang="ko-KR" dirty="0">
                <a:latin typeface="Arial" pitchFamily="34" charset="0"/>
                <a:cs typeface="Arial" pitchFamily="34" charset="0"/>
              </a:rPr>
              <a:t>2Ti 2:1  Thou therefore, my son, be strong in the grace that is in Christ Jesus. 2  And the things that thou hast heard of me among many witnesses, the same commit thou to faithful men, who shall be able to teach others also. 3  Thou </a:t>
            </a:r>
            <a:r>
              <a:rPr lang="en-US" altLang="ko-KR" b="1" u="sng" dirty="0">
                <a:latin typeface="Arial" pitchFamily="34" charset="0"/>
                <a:cs typeface="Arial" pitchFamily="34" charset="0"/>
              </a:rPr>
              <a:t>therefore endure hardness</a:t>
            </a:r>
            <a:r>
              <a:rPr lang="en-US" altLang="ko-KR" dirty="0">
                <a:latin typeface="Arial" pitchFamily="34" charset="0"/>
                <a:cs typeface="Arial" pitchFamily="34" charset="0"/>
              </a:rPr>
              <a:t>, as a good soldier of Jesus Christ. 4  No man that </a:t>
            </a:r>
            <a:r>
              <a:rPr lang="en-US" altLang="ko-KR" dirty="0" err="1">
                <a:latin typeface="Arial" pitchFamily="34" charset="0"/>
                <a:cs typeface="Arial" pitchFamily="34" charset="0"/>
              </a:rPr>
              <a:t>warreth</a:t>
            </a:r>
            <a:r>
              <a:rPr lang="en-US" altLang="ko-KR" dirty="0">
                <a:latin typeface="Arial" pitchFamily="34" charset="0"/>
                <a:cs typeface="Arial" pitchFamily="34" charset="0"/>
              </a:rPr>
              <a:t> </a:t>
            </a:r>
            <a:r>
              <a:rPr lang="en-US" altLang="ko-KR" dirty="0" err="1">
                <a:latin typeface="Arial" pitchFamily="34" charset="0"/>
                <a:cs typeface="Arial" pitchFamily="34" charset="0"/>
              </a:rPr>
              <a:t>entangleth</a:t>
            </a:r>
            <a:r>
              <a:rPr lang="en-US" altLang="ko-KR" dirty="0">
                <a:latin typeface="Arial" pitchFamily="34" charset="0"/>
                <a:cs typeface="Arial" pitchFamily="34" charset="0"/>
              </a:rPr>
              <a:t> himself with the affairs of this life; that he may please him who hath chosen him to be a soldier. 5  And if a man also strive for masteries, yet is he not crowned, except he strive lawfully.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Don’t give up what you want most, for what you want in the moment.</a:t>
            </a:r>
          </a:p>
          <a:p>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pic>
        <p:nvPicPr>
          <p:cNvPr id="4" name="Picture 3">
            <a:extLst>
              <a:ext uri="{FF2B5EF4-FFF2-40B4-BE49-F238E27FC236}">
                <a16:creationId xmlns:a16="http://schemas.microsoft.com/office/drawing/2014/main" id="{53FE8219-38BD-4C32-9583-32F40E4527B9}"/>
              </a:ext>
            </a:extLst>
          </p:cNvPr>
          <p:cNvPicPr>
            <a:picLocks noChangeAspect="1"/>
          </p:cNvPicPr>
          <p:nvPr/>
        </p:nvPicPr>
        <p:blipFill>
          <a:blip r:embed="rId2"/>
          <a:stretch>
            <a:fillRect/>
          </a:stretch>
        </p:blipFill>
        <p:spPr>
          <a:xfrm>
            <a:off x="6516216" y="235458"/>
            <a:ext cx="1212726" cy="1212726"/>
          </a:xfrm>
          <a:prstGeom prst="rect">
            <a:avLst/>
          </a:prstGeom>
        </p:spPr>
      </p:pic>
    </p:spTree>
    <p:extLst>
      <p:ext uri="{BB962C8B-B14F-4D97-AF65-F5344CB8AC3E}">
        <p14:creationId xmlns:p14="http://schemas.microsoft.com/office/powerpoint/2010/main" val="383123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Consistency</a:t>
            </a:r>
            <a:endParaRPr lang="ko-KR" altLang="en-US" dirty="0"/>
          </a:p>
        </p:txBody>
      </p:sp>
      <p:sp>
        <p:nvSpPr>
          <p:cNvPr id="2" name="Content Placeholder 1"/>
          <p:cNvSpPr>
            <a:spLocks noGrp="1"/>
          </p:cNvSpPr>
          <p:nvPr>
            <p:ph idx="1"/>
          </p:nvPr>
        </p:nvSpPr>
        <p:spPr/>
        <p:txBody>
          <a:bodyPr/>
          <a:lstStyle/>
          <a:p>
            <a:r>
              <a:rPr lang="en-US" b="1" dirty="0"/>
              <a:t>Always</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The flesh is limited and quickly quits</a:t>
            </a:r>
          </a:p>
          <a:p>
            <a:pPr marL="400050" indent="-400050">
              <a:buAutoNum type="romanUcPeriod"/>
            </a:pPr>
            <a:endParaRPr lang="en-US" altLang="ko-KR" dirty="0">
              <a:latin typeface="Arial" pitchFamily="34" charset="0"/>
              <a:cs typeface="Arial" pitchFamily="34" charset="0"/>
            </a:endParaRPr>
          </a:p>
          <a:p>
            <a:r>
              <a:rPr lang="en-US" altLang="ko-KR" dirty="0">
                <a:latin typeface="Arial" pitchFamily="34" charset="0"/>
                <a:cs typeface="Arial" pitchFamily="34" charset="0"/>
              </a:rPr>
              <a:t>If you are feeling tired and looking for some “me time” you are not in Christ and walking in the power of His might</a:t>
            </a:r>
          </a:p>
          <a:p>
            <a:endParaRPr lang="en-US" altLang="ko-KR" dirty="0">
              <a:latin typeface="Arial" pitchFamily="34" charset="0"/>
              <a:cs typeface="Arial" pitchFamily="34" charset="0"/>
            </a:endParaRPr>
          </a:p>
          <a:p>
            <a:r>
              <a:rPr lang="en-US" altLang="ko-KR" dirty="0" err="1">
                <a:latin typeface="Arial" pitchFamily="34" charset="0"/>
                <a:cs typeface="Arial" pitchFamily="34" charset="0"/>
              </a:rPr>
              <a:t>Psa</a:t>
            </a:r>
            <a:r>
              <a:rPr lang="en-US" altLang="ko-KR" dirty="0">
                <a:latin typeface="Arial" pitchFamily="34" charset="0"/>
                <a:cs typeface="Arial" pitchFamily="34" charset="0"/>
              </a:rPr>
              <a:t> 73:26  </a:t>
            </a:r>
            <a:r>
              <a:rPr lang="en-US" altLang="ko-KR" b="1" u="sng" dirty="0">
                <a:latin typeface="Arial" pitchFamily="34" charset="0"/>
                <a:cs typeface="Arial" pitchFamily="34" charset="0"/>
              </a:rPr>
              <a:t>My</a:t>
            </a:r>
            <a:r>
              <a:rPr lang="en-US" altLang="ko-KR" dirty="0">
                <a:latin typeface="Arial" pitchFamily="34" charset="0"/>
                <a:cs typeface="Arial" pitchFamily="34" charset="0"/>
              </a:rPr>
              <a:t> flesh and </a:t>
            </a:r>
            <a:r>
              <a:rPr lang="en-US" altLang="ko-KR" b="1" u="sng" dirty="0">
                <a:latin typeface="Arial" pitchFamily="34" charset="0"/>
                <a:cs typeface="Arial" pitchFamily="34" charset="0"/>
              </a:rPr>
              <a:t>my</a:t>
            </a:r>
            <a:r>
              <a:rPr lang="en-US" altLang="ko-KR" dirty="0">
                <a:latin typeface="Arial" pitchFamily="34" charset="0"/>
                <a:cs typeface="Arial" pitchFamily="34" charset="0"/>
              </a:rPr>
              <a:t> heart </a:t>
            </a:r>
            <a:r>
              <a:rPr lang="en-US" altLang="ko-KR" dirty="0" err="1">
                <a:latin typeface="Arial" pitchFamily="34" charset="0"/>
                <a:cs typeface="Arial" pitchFamily="34" charset="0"/>
              </a:rPr>
              <a:t>faileth</a:t>
            </a:r>
            <a:r>
              <a:rPr lang="en-US" altLang="ko-KR" dirty="0">
                <a:latin typeface="Arial" pitchFamily="34" charset="0"/>
                <a:cs typeface="Arial" pitchFamily="34" charset="0"/>
              </a:rPr>
              <a:t>: but God is the strength of my heart, and my portion for ever. </a:t>
            </a:r>
          </a:p>
          <a:p>
            <a:endParaRPr lang="en-US" altLang="ko-KR" dirty="0">
              <a:latin typeface="Arial" pitchFamily="34" charset="0"/>
              <a:cs typeface="Arial" pitchFamily="34" charset="0"/>
            </a:endParaRPr>
          </a:p>
          <a:p>
            <a:pPr marL="400050" indent="-400050">
              <a:buAutoNum type="romanUcPeriod" startAt="2"/>
            </a:pPr>
            <a:r>
              <a:rPr lang="en-US" altLang="ko-KR" dirty="0">
                <a:latin typeface="Arial" pitchFamily="34" charset="0"/>
                <a:cs typeface="Arial" pitchFamily="34" charset="0"/>
              </a:rPr>
              <a:t>The spirit doesn’t need to stop to rest</a:t>
            </a:r>
          </a:p>
          <a:p>
            <a:r>
              <a:rPr lang="en-US" altLang="ko-KR" dirty="0">
                <a:latin typeface="Arial" pitchFamily="34" charset="0"/>
                <a:cs typeface="Arial" pitchFamily="34" charset="0"/>
              </a:rPr>
              <a:t>	A. Rest for the spirit is a place	</a:t>
            </a:r>
          </a:p>
          <a:p>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5127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Consistency</a:t>
            </a:r>
            <a:endParaRPr lang="ko-KR" altLang="en-US" dirty="0"/>
          </a:p>
        </p:txBody>
      </p:sp>
      <p:sp>
        <p:nvSpPr>
          <p:cNvPr id="2" name="Content Placeholder 1"/>
          <p:cNvSpPr>
            <a:spLocks noGrp="1"/>
          </p:cNvSpPr>
          <p:nvPr>
            <p:ph idx="1"/>
          </p:nvPr>
        </p:nvSpPr>
        <p:spPr/>
        <p:txBody>
          <a:bodyPr/>
          <a:lstStyle/>
          <a:p>
            <a:r>
              <a:rPr lang="en-US" b="1" dirty="0"/>
              <a:t>Always</a:t>
            </a:r>
          </a:p>
        </p:txBody>
      </p:sp>
      <p:sp>
        <p:nvSpPr>
          <p:cNvPr id="5" name="Content Placeholder 4"/>
          <p:cNvSpPr>
            <a:spLocks noGrp="1"/>
          </p:cNvSpPr>
          <p:nvPr>
            <p:ph idx="10"/>
          </p:nvPr>
        </p:nvSpPr>
        <p:spPr/>
        <p:txBody>
          <a:bodyPr/>
          <a:lstStyle/>
          <a:p>
            <a:pPr marL="400050" indent="-400050">
              <a:buAutoNum type="romanUcPeriod" startAt="2"/>
            </a:pPr>
            <a:r>
              <a:rPr lang="en-US" altLang="ko-KR" dirty="0">
                <a:latin typeface="Arial" pitchFamily="34" charset="0"/>
                <a:cs typeface="Arial" pitchFamily="34" charset="0"/>
              </a:rPr>
              <a:t>The spirit doesn’t need to stop to rest</a:t>
            </a:r>
          </a:p>
          <a:p>
            <a:r>
              <a:rPr lang="en-US" altLang="ko-KR" dirty="0">
                <a:latin typeface="Arial" pitchFamily="34" charset="0"/>
                <a:cs typeface="Arial" pitchFamily="34" charset="0"/>
              </a:rPr>
              <a:t>	A. Rest for the spirit is a place</a:t>
            </a:r>
          </a:p>
          <a:p>
            <a:endParaRPr lang="en-US" altLang="ko-KR" dirty="0">
              <a:latin typeface="Arial" pitchFamily="34" charset="0"/>
              <a:cs typeface="Arial" pitchFamily="34" charset="0"/>
            </a:endParaRPr>
          </a:p>
          <a:p>
            <a:r>
              <a:rPr lang="en-US" altLang="ko-KR" dirty="0" err="1">
                <a:latin typeface="Arial" pitchFamily="34" charset="0"/>
                <a:cs typeface="Arial" pitchFamily="34" charset="0"/>
              </a:rPr>
              <a:t>Heb</a:t>
            </a:r>
            <a:r>
              <a:rPr lang="en-US" altLang="ko-KR" dirty="0">
                <a:latin typeface="Arial" pitchFamily="34" charset="0"/>
                <a:cs typeface="Arial" pitchFamily="34" charset="0"/>
              </a:rPr>
              <a:t> 4:10  For he that is entered into his rest, he also hath ceased from his own works, as God did from his. 11  Let us </a:t>
            </a:r>
            <a:r>
              <a:rPr lang="en-US" altLang="ko-KR" b="1" u="sng" dirty="0" err="1">
                <a:latin typeface="Arial" pitchFamily="34" charset="0"/>
                <a:cs typeface="Arial" pitchFamily="34" charset="0"/>
              </a:rPr>
              <a:t>labour</a:t>
            </a:r>
            <a:r>
              <a:rPr lang="en-US" altLang="ko-KR" b="1" u="sng" dirty="0">
                <a:latin typeface="Arial" pitchFamily="34" charset="0"/>
                <a:cs typeface="Arial" pitchFamily="34" charset="0"/>
              </a:rPr>
              <a:t> therefore to enter into that rest</a:t>
            </a:r>
            <a:r>
              <a:rPr lang="en-US" altLang="ko-KR" dirty="0">
                <a:latin typeface="Arial" pitchFamily="34" charset="0"/>
                <a:cs typeface="Arial" pitchFamily="34" charset="0"/>
              </a:rPr>
              <a:t>, lest any man fall after the same example of unbelief. </a:t>
            </a:r>
          </a:p>
          <a:p>
            <a:r>
              <a:rPr lang="en-US" altLang="ko-KR" dirty="0">
                <a:latin typeface="Arial" pitchFamily="34" charset="0"/>
                <a:cs typeface="Arial" pitchFamily="34" charset="0"/>
              </a:rPr>
              <a:t>	</a:t>
            </a:r>
          </a:p>
          <a:p>
            <a:r>
              <a:rPr lang="en-US" altLang="ko-KR" dirty="0">
                <a:latin typeface="Arial" pitchFamily="34" charset="0"/>
                <a:cs typeface="Arial" pitchFamily="34" charset="0"/>
              </a:rPr>
              <a:t>	B. Rest from spiritual exercise is an opening for sin</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	The idea that God is ok with anything less than 100% is of Satan</a:t>
            </a: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15059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8061A7A-80F9-49B1-A4E0-3A4CE9778179}"/>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519772" y="983578"/>
            <a:ext cx="4104456" cy="4159922"/>
          </a:xfrm>
        </p:spPr>
      </p:pic>
      <p:sp>
        <p:nvSpPr>
          <p:cNvPr id="3" name="Title 2"/>
          <p:cNvSpPr>
            <a:spLocks noGrp="1"/>
          </p:cNvSpPr>
          <p:nvPr>
            <p:ph type="title"/>
          </p:nvPr>
        </p:nvSpPr>
        <p:spPr/>
        <p:txBody>
          <a:bodyPr/>
          <a:lstStyle/>
          <a:p>
            <a:r>
              <a:rPr lang="en-US" dirty="0"/>
              <a:t>Spiritual Exercise</a:t>
            </a:r>
          </a:p>
        </p:txBody>
      </p:sp>
      <p:pic>
        <p:nvPicPr>
          <p:cNvPr id="13" name="Picture 12">
            <a:extLst>
              <a:ext uri="{FF2B5EF4-FFF2-40B4-BE49-F238E27FC236}">
                <a16:creationId xmlns:a16="http://schemas.microsoft.com/office/drawing/2014/main" id="{FEB6ACA6-54EB-42D4-9D66-846EA6F11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2595612"/>
            <a:ext cx="1690688" cy="1690688"/>
          </a:xfrm>
          <a:prstGeom prst="rect">
            <a:avLst/>
          </a:prstGeom>
        </p:spPr>
      </p:pic>
      <p:pic>
        <p:nvPicPr>
          <p:cNvPr id="17" name="Content Placeholder 16">
            <a:extLst>
              <a:ext uri="{FF2B5EF4-FFF2-40B4-BE49-F238E27FC236}">
                <a16:creationId xmlns:a16="http://schemas.microsoft.com/office/drawing/2014/main" id="{9532A858-3B29-4C13-B48C-4B52CEDA703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520" y="1707654"/>
            <a:ext cx="2079686" cy="1296144"/>
          </a:xfrm>
        </p:spPr>
      </p:pic>
    </p:spTree>
    <p:extLst>
      <p:ext uri="{BB962C8B-B14F-4D97-AF65-F5344CB8AC3E}">
        <p14:creationId xmlns:p14="http://schemas.microsoft.com/office/powerpoint/2010/main" val="20905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Consistency</a:t>
            </a:r>
            <a:endParaRPr lang="ko-KR" altLang="en-US" dirty="0"/>
          </a:p>
        </p:txBody>
      </p:sp>
      <p:sp>
        <p:nvSpPr>
          <p:cNvPr id="2" name="Content Placeholder 1"/>
          <p:cNvSpPr>
            <a:spLocks noGrp="1"/>
          </p:cNvSpPr>
          <p:nvPr>
            <p:ph idx="1"/>
          </p:nvPr>
        </p:nvSpPr>
        <p:spPr/>
        <p:txBody>
          <a:bodyPr/>
          <a:lstStyle/>
          <a:p>
            <a:r>
              <a:rPr lang="en-US" b="1" dirty="0"/>
              <a:t>Always</a:t>
            </a:r>
          </a:p>
        </p:txBody>
      </p:sp>
      <p:sp>
        <p:nvSpPr>
          <p:cNvPr id="5" name="Content Placeholder 4"/>
          <p:cNvSpPr>
            <a:spLocks noGrp="1"/>
          </p:cNvSpPr>
          <p:nvPr>
            <p:ph idx="10"/>
          </p:nvPr>
        </p:nvSpPr>
        <p:spPr/>
        <p:txBody>
          <a:bodyPr/>
          <a:lstStyle/>
          <a:p>
            <a:pPr marL="400050" indent="-400050">
              <a:buAutoNum type="romanUcPeriod" startAt="2"/>
            </a:pPr>
            <a:r>
              <a:rPr lang="en-US" altLang="ko-KR" dirty="0">
                <a:latin typeface="Arial" pitchFamily="34" charset="0"/>
                <a:cs typeface="Arial" pitchFamily="34" charset="0"/>
              </a:rPr>
              <a:t>We must be like Jesus</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Joh 8:28  Then said Jesus unto them, When ye have lifted up the Son of man, then shall ye know that I am he, and that I do nothing of myself; but as my Father hath taught me, I speak these things. 29  And he that sent me is with me: the Father hath not left me alone; for I do </a:t>
            </a:r>
            <a:r>
              <a:rPr lang="en-US" altLang="ko-KR" b="1" u="sng" dirty="0">
                <a:latin typeface="Arial" pitchFamily="34" charset="0"/>
                <a:cs typeface="Arial" pitchFamily="34" charset="0"/>
              </a:rPr>
              <a:t>always</a:t>
            </a:r>
            <a:r>
              <a:rPr lang="en-US" altLang="ko-KR" dirty="0">
                <a:latin typeface="Arial" pitchFamily="34" charset="0"/>
                <a:cs typeface="Arial" pitchFamily="34" charset="0"/>
              </a:rPr>
              <a:t> those things that please him.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A ship on the sea will never avoid the waves, but a helm guided with a purposed hand is never far off course.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Joh 5:30  I can of mine own self do nothing: as I hear, I judge: and my judgment is just; because </a:t>
            </a:r>
            <a:r>
              <a:rPr lang="en-US" altLang="ko-KR" b="1" u="sng" dirty="0">
                <a:latin typeface="Arial" pitchFamily="34" charset="0"/>
                <a:cs typeface="Arial" pitchFamily="34" charset="0"/>
              </a:rPr>
              <a:t>I seek not mine own will</a:t>
            </a:r>
            <a:r>
              <a:rPr lang="en-US" altLang="ko-KR" dirty="0">
                <a:latin typeface="Arial" pitchFamily="34" charset="0"/>
                <a:cs typeface="Arial" pitchFamily="34" charset="0"/>
              </a:rPr>
              <a:t>, but the will of the Father which hath sent me. </a:t>
            </a:r>
          </a:p>
        </p:txBody>
      </p:sp>
    </p:spTree>
    <p:extLst>
      <p:ext uri="{BB962C8B-B14F-4D97-AF65-F5344CB8AC3E}">
        <p14:creationId xmlns:p14="http://schemas.microsoft.com/office/powerpoint/2010/main" val="34441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3387B427-BF41-40AF-ABA6-D51A485734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59782"/>
            <a:ext cx="1520921" cy="1249329"/>
          </a:xfrm>
        </p:spPr>
      </p:pic>
      <p:pic>
        <p:nvPicPr>
          <p:cNvPr id="10" name="Content Placeholder 9">
            <a:extLst>
              <a:ext uri="{FF2B5EF4-FFF2-40B4-BE49-F238E27FC236}">
                <a16:creationId xmlns:a16="http://schemas.microsoft.com/office/drawing/2014/main" id="{84E8A847-9625-40F2-B5A5-40542CBB5159}"/>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583394" y="987574"/>
            <a:ext cx="5977211" cy="3984807"/>
          </a:xfrm>
        </p:spPr>
      </p:pic>
      <p:pic>
        <p:nvPicPr>
          <p:cNvPr id="15" name="Picture 14">
            <a:extLst>
              <a:ext uri="{FF2B5EF4-FFF2-40B4-BE49-F238E27FC236}">
                <a16:creationId xmlns:a16="http://schemas.microsoft.com/office/drawing/2014/main" id="{5A3E7ECF-6DCC-4C29-B1DF-209D94C6F5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47392"/>
            <a:ext cx="1125860" cy="1432585"/>
          </a:xfrm>
          <a:prstGeom prst="rect">
            <a:avLst/>
          </a:prstGeom>
        </p:spPr>
      </p:pic>
    </p:spTree>
    <p:extLst>
      <p:ext uri="{BB962C8B-B14F-4D97-AF65-F5344CB8AC3E}">
        <p14:creationId xmlns:p14="http://schemas.microsoft.com/office/powerpoint/2010/main" val="12590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The Goal</a:t>
            </a:r>
            <a:endParaRPr lang="ko-KR" altLang="en-US" dirty="0"/>
          </a:p>
        </p:txBody>
      </p:sp>
      <p:sp>
        <p:nvSpPr>
          <p:cNvPr id="2" name="Content Placeholder 1"/>
          <p:cNvSpPr>
            <a:spLocks noGrp="1"/>
          </p:cNvSpPr>
          <p:nvPr>
            <p:ph idx="1"/>
          </p:nvPr>
        </p:nvSpPr>
        <p:spPr/>
        <p:txBody>
          <a:bodyPr/>
          <a:lstStyle/>
          <a:p>
            <a:r>
              <a:rPr lang="en-US" b="1" dirty="0"/>
              <a:t>A conscience void of offense toward God and men</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A matter of conscience</a:t>
            </a:r>
          </a:p>
          <a:p>
            <a:pPr>
              <a:buFont typeface="Wingdings" pitchFamily="2" charset="2"/>
              <a:buChar char="ü"/>
            </a:pPr>
            <a:endParaRPr lang="en-US" altLang="ko-KR" dirty="0">
              <a:latin typeface="Arial" pitchFamily="34" charset="0"/>
              <a:cs typeface="Arial" pitchFamily="34" charset="0"/>
            </a:endParaRPr>
          </a:p>
          <a:p>
            <a:r>
              <a:rPr lang="en-US" b="1" i="1" dirty="0"/>
              <a:t>Labor to keep alive in your breast that little spark of celestial fire called </a:t>
            </a:r>
          </a:p>
          <a:p>
            <a:r>
              <a:rPr lang="en-US" b="1" i="1" dirty="0"/>
              <a:t>conscience. </a:t>
            </a:r>
            <a:r>
              <a:rPr lang="en-US" i="1" dirty="0"/>
              <a:t>George Washington</a:t>
            </a:r>
            <a:endParaRPr lang="en-US" dirty="0"/>
          </a:p>
          <a:p>
            <a:endParaRPr lang="en-US" altLang="ko-KR" dirty="0">
              <a:latin typeface="Arial" pitchFamily="34" charset="0"/>
              <a:cs typeface="Arial" pitchFamily="34" charset="0"/>
            </a:endParaRPr>
          </a:p>
          <a:p>
            <a:r>
              <a:rPr lang="en-US" b="1" i="1" dirty="0"/>
              <a:t>I love those who can smile in trouble, who can gather strength from </a:t>
            </a:r>
          </a:p>
          <a:p>
            <a:r>
              <a:rPr lang="en-US" b="1" i="1" dirty="0"/>
              <a:t>distress, and grow brave by reflection. </a:t>
            </a:r>
            <a:r>
              <a:rPr lang="en-US" b="1" i="1" dirty="0" err="1"/>
              <a:t>'Tis</a:t>
            </a:r>
            <a:r>
              <a:rPr lang="en-US" b="1" i="1" dirty="0"/>
              <a:t> the business of little minds to </a:t>
            </a:r>
          </a:p>
          <a:p>
            <a:r>
              <a:rPr lang="en-US" b="1" i="1" dirty="0"/>
              <a:t>shrink, but they whose heart is firm, and whose conscience approves their conduct, will pursue their principles unto death. </a:t>
            </a:r>
            <a:r>
              <a:rPr lang="en-US" i="1" dirty="0"/>
              <a:t>Leonardo Da Vinci</a:t>
            </a:r>
            <a:endParaRPr lang="en-US" dirty="0"/>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The Goal</a:t>
            </a:r>
            <a:endParaRPr lang="ko-KR" altLang="en-US" dirty="0"/>
          </a:p>
        </p:txBody>
      </p:sp>
      <p:sp>
        <p:nvSpPr>
          <p:cNvPr id="2" name="Content Placeholder 1"/>
          <p:cNvSpPr>
            <a:spLocks noGrp="1"/>
          </p:cNvSpPr>
          <p:nvPr>
            <p:ph idx="1"/>
          </p:nvPr>
        </p:nvSpPr>
        <p:spPr/>
        <p:txBody>
          <a:bodyPr/>
          <a:lstStyle/>
          <a:p>
            <a:r>
              <a:rPr lang="en-US" b="1" dirty="0"/>
              <a:t>A conscience void of offense toward God and men</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A matter of conscience</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The conscience is the little needle indicator on the dashboard of our mind that starts moving when you are tempted, and stays there when you sin anyway. </a:t>
            </a:r>
          </a:p>
          <a:p>
            <a:endParaRPr lang="en-US" altLang="ko-KR" dirty="0">
              <a:latin typeface="Arial" pitchFamily="34" charset="0"/>
              <a:cs typeface="Arial" pitchFamily="34" charset="0"/>
            </a:endParaRPr>
          </a:p>
          <a:p>
            <a:r>
              <a:rPr lang="en-US" altLang="ko-KR" dirty="0" err="1">
                <a:latin typeface="Arial" pitchFamily="34" charset="0"/>
                <a:cs typeface="Arial" pitchFamily="34" charset="0"/>
              </a:rPr>
              <a:t>Joh</a:t>
            </a:r>
            <a:r>
              <a:rPr lang="en-US" altLang="ko-KR" dirty="0">
                <a:latin typeface="Arial" pitchFamily="34" charset="0"/>
                <a:cs typeface="Arial" pitchFamily="34" charset="0"/>
              </a:rPr>
              <a:t> 8:9  And they which heard it, being </a:t>
            </a:r>
            <a:r>
              <a:rPr lang="en-US" altLang="ko-KR" b="1" u="sng" dirty="0">
                <a:latin typeface="Arial" pitchFamily="34" charset="0"/>
                <a:cs typeface="Arial" pitchFamily="34" charset="0"/>
              </a:rPr>
              <a:t>convicted by their own conscience</a:t>
            </a:r>
            <a:r>
              <a:rPr lang="en-US" altLang="ko-KR" dirty="0">
                <a:latin typeface="Arial" pitchFamily="34" charset="0"/>
                <a:cs typeface="Arial" pitchFamily="34" charset="0"/>
              </a:rPr>
              <a:t>, went out one by one, beginning at the eldest, even unto the last: and Jesus was left alone, and the woman standing in the midst.</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1Ti 4:2  Speaking lies in hypocrisy; having their </a:t>
            </a:r>
            <a:r>
              <a:rPr lang="en-US" altLang="ko-KR" b="1" u="sng" dirty="0">
                <a:latin typeface="Arial" pitchFamily="34" charset="0"/>
                <a:cs typeface="Arial" pitchFamily="34" charset="0"/>
              </a:rPr>
              <a:t>conscience seared with a hot iron</a:t>
            </a:r>
            <a:r>
              <a:rPr lang="en-US" altLang="ko-KR" dirty="0">
                <a:latin typeface="Arial" pitchFamily="34" charset="0"/>
                <a:cs typeface="Arial" pitchFamily="34" charset="0"/>
              </a:rPr>
              <a:t>; </a:t>
            </a:r>
          </a:p>
        </p:txBody>
      </p:sp>
    </p:spTree>
    <p:extLst>
      <p:ext uri="{BB962C8B-B14F-4D97-AF65-F5344CB8AC3E}">
        <p14:creationId xmlns:p14="http://schemas.microsoft.com/office/powerpoint/2010/main" val="23456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The Goal</a:t>
            </a:r>
            <a:endParaRPr lang="ko-KR" altLang="en-US" dirty="0"/>
          </a:p>
        </p:txBody>
      </p:sp>
      <p:sp>
        <p:nvSpPr>
          <p:cNvPr id="2" name="Content Placeholder 1"/>
          <p:cNvSpPr>
            <a:spLocks noGrp="1"/>
          </p:cNvSpPr>
          <p:nvPr>
            <p:ph idx="1"/>
          </p:nvPr>
        </p:nvSpPr>
        <p:spPr/>
        <p:txBody>
          <a:bodyPr/>
          <a:lstStyle/>
          <a:p>
            <a:r>
              <a:rPr lang="en-US" b="1" dirty="0"/>
              <a:t>A conscience void of offense toward God and men</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Void of offence</a:t>
            </a:r>
          </a:p>
          <a:p>
            <a:pPr lvl="1" indent="0">
              <a:buNone/>
            </a:pPr>
            <a:r>
              <a:rPr lang="en-US" altLang="ko-KR" sz="1400" dirty="0">
                <a:latin typeface="Arial" pitchFamily="34" charset="0"/>
                <a:cs typeface="Arial" pitchFamily="34" charset="0"/>
              </a:rPr>
              <a:t>A. Toward God</a:t>
            </a:r>
          </a:p>
          <a:p>
            <a:endParaRPr lang="en-US" altLang="ko-KR" dirty="0">
              <a:latin typeface="Arial" pitchFamily="34" charset="0"/>
              <a:cs typeface="Arial" pitchFamily="34" charset="0"/>
            </a:endParaRPr>
          </a:p>
          <a:p>
            <a:pPr marL="914400"/>
            <a:r>
              <a:rPr lang="en-US" altLang="ko-KR" dirty="0">
                <a:latin typeface="Arial" pitchFamily="34" charset="0"/>
                <a:cs typeface="Arial" pitchFamily="34" charset="0"/>
              </a:rPr>
              <a:t>2Ti 1:3  I thank God, whom I serve from my forefathers </a:t>
            </a:r>
            <a:r>
              <a:rPr lang="en-US" altLang="ko-KR" b="1" u="sng" dirty="0">
                <a:latin typeface="Arial" pitchFamily="34" charset="0"/>
                <a:cs typeface="Arial" pitchFamily="34" charset="0"/>
              </a:rPr>
              <a:t>with pure conscience</a:t>
            </a:r>
            <a:r>
              <a:rPr lang="en-US" altLang="ko-KR" dirty="0">
                <a:latin typeface="Arial" pitchFamily="34" charset="0"/>
                <a:cs typeface="Arial" pitchFamily="34" charset="0"/>
              </a:rPr>
              <a:t>, that without ceasing I have remembrance of thee in my prayers night and day;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	Rom 9:1  I say the truth in Christ, I lie not, my conscience also bearing 	me witness in the Holy Ghost,</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Sin is what offends God, and choosing sin makes our conscience to register offence before Him</a:t>
            </a:r>
          </a:p>
          <a:p>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19024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The Goal</a:t>
            </a:r>
            <a:endParaRPr lang="ko-KR" altLang="en-US" dirty="0"/>
          </a:p>
        </p:txBody>
      </p:sp>
      <p:sp>
        <p:nvSpPr>
          <p:cNvPr id="2" name="Content Placeholder 1"/>
          <p:cNvSpPr>
            <a:spLocks noGrp="1"/>
          </p:cNvSpPr>
          <p:nvPr>
            <p:ph idx="1"/>
          </p:nvPr>
        </p:nvSpPr>
        <p:spPr/>
        <p:txBody>
          <a:bodyPr/>
          <a:lstStyle/>
          <a:p>
            <a:r>
              <a:rPr lang="en-US" b="1" dirty="0"/>
              <a:t>A conscience void of offense toward God and men</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Void of offence</a:t>
            </a:r>
          </a:p>
          <a:p>
            <a:pPr lvl="1" indent="0">
              <a:buNone/>
            </a:pPr>
            <a:r>
              <a:rPr lang="en-US" altLang="ko-KR" sz="1400" dirty="0">
                <a:latin typeface="Arial" pitchFamily="34" charset="0"/>
                <a:cs typeface="Arial" pitchFamily="34" charset="0"/>
              </a:rPr>
              <a:t>A. Toward God</a:t>
            </a:r>
          </a:p>
          <a:p>
            <a:endParaRPr lang="en-US" altLang="ko-KR" dirty="0">
              <a:latin typeface="Arial" pitchFamily="34" charset="0"/>
              <a:cs typeface="Arial" pitchFamily="34" charset="0"/>
            </a:endParaRPr>
          </a:p>
          <a:p>
            <a:pPr marL="914400" indent="-914400"/>
            <a:r>
              <a:rPr lang="en-US" altLang="ko-KR" dirty="0">
                <a:latin typeface="Arial" pitchFamily="34" charset="0"/>
                <a:cs typeface="Arial" pitchFamily="34" charset="0"/>
              </a:rPr>
              <a:t>	</a:t>
            </a:r>
            <a:r>
              <a:rPr lang="en-US" altLang="ko-KR" dirty="0" err="1">
                <a:latin typeface="Arial" pitchFamily="34" charset="0"/>
                <a:cs typeface="Arial" pitchFamily="34" charset="0"/>
              </a:rPr>
              <a:t>Hab</a:t>
            </a:r>
            <a:r>
              <a:rPr lang="en-US" altLang="ko-KR" dirty="0">
                <a:latin typeface="Arial" pitchFamily="34" charset="0"/>
                <a:cs typeface="Arial" pitchFamily="34" charset="0"/>
              </a:rPr>
              <a:t> 1:12  Art thou not from everlasting, O LORD my God, mine Holy One? we shall not die. O LORD, thou hast ordained them for judgment; and, O mighty God, thou hast established them for correction. 13  </a:t>
            </a:r>
            <a:r>
              <a:rPr lang="en-US" altLang="ko-KR" u="sng" dirty="0">
                <a:latin typeface="Arial" pitchFamily="34" charset="0"/>
                <a:cs typeface="Arial" pitchFamily="34" charset="0"/>
              </a:rPr>
              <a:t>Thou art of purer eyes than to behold evil, and canst not look on iniquity</a:t>
            </a:r>
            <a:r>
              <a:rPr lang="en-US" altLang="ko-KR" dirty="0">
                <a:latin typeface="Arial" pitchFamily="34" charset="0"/>
                <a:cs typeface="Arial" pitchFamily="34" charset="0"/>
              </a:rPr>
              <a:t>: wherefore </a:t>
            </a:r>
            <a:r>
              <a:rPr lang="en-US" altLang="ko-KR" dirty="0" err="1">
                <a:latin typeface="Arial" pitchFamily="34" charset="0"/>
                <a:cs typeface="Arial" pitchFamily="34" charset="0"/>
              </a:rPr>
              <a:t>lookest</a:t>
            </a:r>
            <a:r>
              <a:rPr lang="en-US" altLang="ko-KR" dirty="0">
                <a:latin typeface="Arial" pitchFamily="34" charset="0"/>
                <a:cs typeface="Arial" pitchFamily="34" charset="0"/>
              </a:rPr>
              <a:t> thou upon them that deal treacherously, and </a:t>
            </a:r>
            <a:r>
              <a:rPr lang="en-US" altLang="ko-KR" dirty="0" err="1">
                <a:latin typeface="Arial" pitchFamily="34" charset="0"/>
                <a:cs typeface="Arial" pitchFamily="34" charset="0"/>
              </a:rPr>
              <a:t>holdest</a:t>
            </a:r>
            <a:r>
              <a:rPr lang="en-US" altLang="ko-KR" dirty="0">
                <a:latin typeface="Arial" pitchFamily="34" charset="0"/>
                <a:cs typeface="Arial" pitchFamily="34" charset="0"/>
              </a:rPr>
              <a:t> thy tongue when the wicked </a:t>
            </a:r>
            <a:r>
              <a:rPr lang="en-US" altLang="ko-KR" dirty="0" err="1">
                <a:latin typeface="Arial" pitchFamily="34" charset="0"/>
                <a:cs typeface="Arial" pitchFamily="34" charset="0"/>
              </a:rPr>
              <a:t>devoureth</a:t>
            </a:r>
            <a:r>
              <a:rPr lang="en-US" altLang="ko-KR" dirty="0">
                <a:latin typeface="Arial" pitchFamily="34" charset="0"/>
                <a:cs typeface="Arial" pitchFamily="34" charset="0"/>
              </a:rPr>
              <a:t> the man that is more righteous than he?</a:t>
            </a:r>
          </a:p>
          <a:p>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1664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The Goal</a:t>
            </a:r>
            <a:endParaRPr lang="ko-KR" altLang="en-US" dirty="0"/>
          </a:p>
        </p:txBody>
      </p:sp>
      <p:sp>
        <p:nvSpPr>
          <p:cNvPr id="2" name="Content Placeholder 1"/>
          <p:cNvSpPr>
            <a:spLocks noGrp="1"/>
          </p:cNvSpPr>
          <p:nvPr>
            <p:ph idx="1"/>
          </p:nvPr>
        </p:nvSpPr>
        <p:spPr/>
        <p:txBody>
          <a:bodyPr/>
          <a:lstStyle/>
          <a:p>
            <a:r>
              <a:rPr lang="en-US" b="1" dirty="0"/>
              <a:t>A conscience void of offense toward God and men</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Void of offence</a:t>
            </a:r>
          </a:p>
          <a:p>
            <a:pPr lvl="1" indent="0">
              <a:buNone/>
            </a:pPr>
            <a:r>
              <a:rPr lang="en-US" altLang="ko-KR" sz="1400" dirty="0">
                <a:latin typeface="Arial" pitchFamily="34" charset="0"/>
                <a:cs typeface="Arial" pitchFamily="34" charset="0"/>
              </a:rPr>
              <a:t>B. Toward men</a:t>
            </a:r>
          </a:p>
          <a:p>
            <a:endParaRPr lang="en-US" altLang="ko-KR" dirty="0">
              <a:latin typeface="Arial" pitchFamily="34" charset="0"/>
              <a:cs typeface="Arial" pitchFamily="34" charset="0"/>
            </a:endParaRPr>
          </a:p>
          <a:p>
            <a:pPr marL="914400" indent="-914400"/>
            <a:r>
              <a:rPr lang="en-US" altLang="ko-KR" dirty="0">
                <a:latin typeface="Arial" pitchFamily="34" charset="0"/>
                <a:cs typeface="Arial" pitchFamily="34" charset="0"/>
              </a:rPr>
              <a:t>	2Co 4:1  Therefore seeing we have this ministry, as we have received mercy, </a:t>
            </a:r>
            <a:r>
              <a:rPr lang="en-US" altLang="ko-KR" b="1" u="sng" dirty="0">
                <a:latin typeface="Arial" pitchFamily="34" charset="0"/>
                <a:cs typeface="Arial" pitchFamily="34" charset="0"/>
              </a:rPr>
              <a:t>we faint not</a:t>
            </a:r>
            <a:r>
              <a:rPr lang="en-US" altLang="ko-KR" dirty="0">
                <a:latin typeface="Arial" pitchFamily="34" charset="0"/>
                <a:cs typeface="Arial" pitchFamily="34" charset="0"/>
              </a:rPr>
              <a:t>; 2  But have renounced the hidden things of dishonesty, not walking in craftiness, nor handling the word of God deceitfully; but by manifestation of the truth </a:t>
            </a:r>
            <a:r>
              <a:rPr lang="en-US" altLang="ko-KR" b="1" u="sng" dirty="0">
                <a:latin typeface="Arial" pitchFamily="34" charset="0"/>
                <a:cs typeface="Arial" pitchFamily="34" charset="0"/>
              </a:rPr>
              <a:t>commending ourselves to every man's conscience in the sight of God</a:t>
            </a:r>
            <a:r>
              <a:rPr lang="en-US" altLang="ko-KR" dirty="0">
                <a:latin typeface="Arial" pitchFamily="34" charset="0"/>
                <a:cs typeface="Arial" pitchFamily="34" charset="0"/>
              </a:rPr>
              <a:t>.</a:t>
            </a:r>
          </a:p>
          <a:p>
            <a:pPr marL="914400" indent="-914400"/>
            <a:r>
              <a:rPr lang="en-US" altLang="ko-KR" dirty="0">
                <a:latin typeface="Arial" pitchFamily="34" charset="0"/>
                <a:cs typeface="Arial" pitchFamily="34" charset="0"/>
              </a:rPr>
              <a:t>	</a:t>
            </a:r>
            <a:r>
              <a:rPr lang="en-US" altLang="ko-KR" dirty="0" err="1">
                <a:latin typeface="Arial" pitchFamily="34" charset="0"/>
                <a:cs typeface="Arial" pitchFamily="34" charset="0"/>
              </a:rPr>
              <a:t>Php</a:t>
            </a:r>
            <a:r>
              <a:rPr lang="en-US" altLang="ko-KR" dirty="0">
                <a:latin typeface="Arial" pitchFamily="34" charset="0"/>
                <a:cs typeface="Arial" pitchFamily="34" charset="0"/>
              </a:rPr>
              <a:t> 1:9  And this I pray, that your </a:t>
            </a:r>
            <a:r>
              <a:rPr lang="en-US" altLang="ko-KR" b="1" u="sng" dirty="0">
                <a:latin typeface="Arial" pitchFamily="34" charset="0"/>
                <a:cs typeface="Arial" pitchFamily="34" charset="0"/>
              </a:rPr>
              <a:t>love may abound </a:t>
            </a:r>
            <a:r>
              <a:rPr lang="en-US" altLang="ko-KR" dirty="0">
                <a:latin typeface="Arial" pitchFamily="34" charset="0"/>
                <a:cs typeface="Arial" pitchFamily="34" charset="0"/>
              </a:rPr>
              <a:t>yet more and more in knowledge and in all judgment; 10  That ye may approve things that are excellent; that ye may </a:t>
            </a:r>
            <a:r>
              <a:rPr lang="en-US" altLang="ko-KR" b="1" u="sng" dirty="0">
                <a:latin typeface="Arial" pitchFamily="34" charset="0"/>
                <a:cs typeface="Arial" pitchFamily="34" charset="0"/>
              </a:rPr>
              <a:t>be sincere and without offence till the day of Christ</a:t>
            </a:r>
            <a:r>
              <a:rPr lang="en-US" altLang="ko-KR" dirty="0">
                <a:latin typeface="Arial" pitchFamily="34" charset="0"/>
                <a:cs typeface="Arial" pitchFamily="34" charset="0"/>
              </a:rPr>
              <a:t>; </a:t>
            </a:r>
          </a:p>
        </p:txBody>
      </p:sp>
    </p:spTree>
    <p:extLst>
      <p:ext uri="{BB962C8B-B14F-4D97-AF65-F5344CB8AC3E}">
        <p14:creationId xmlns:p14="http://schemas.microsoft.com/office/powerpoint/2010/main" val="986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a:t>The Goal</a:t>
            </a:r>
            <a:endParaRPr lang="ko-KR" altLang="en-US" dirty="0"/>
          </a:p>
        </p:txBody>
      </p:sp>
      <p:sp>
        <p:nvSpPr>
          <p:cNvPr id="2" name="Content Placeholder 1"/>
          <p:cNvSpPr>
            <a:spLocks noGrp="1"/>
          </p:cNvSpPr>
          <p:nvPr>
            <p:ph idx="1"/>
          </p:nvPr>
        </p:nvSpPr>
        <p:spPr/>
        <p:txBody>
          <a:bodyPr/>
          <a:lstStyle/>
          <a:p>
            <a:r>
              <a:rPr lang="en-US" b="1" dirty="0"/>
              <a:t>A conscience void of offense toward God and men</a:t>
            </a:r>
          </a:p>
        </p:txBody>
      </p:sp>
      <p:sp>
        <p:nvSpPr>
          <p:cNvPr id="5" name="Content Placeholder 4"/>
          <p:cNvSpPr>
            <a:spLocks noGrp="1"/>
          </p:cNvSpPr>
          <p:nvPr>
            <p:ph idx="10"/>
          </p:nvPr>
        </p:nvSpPr>
        <p:spPr/>
        <p:txBody>
          <a:bodyPr/>
          <a:lstStyle/>
          <a:p>
            <a:pPr marL="400050" indent="-400050">
              <a:buAutoNum type="romanUcPeriod"/>
            </a:pPr>
            <a:r>
              <a:rPr lang="en-US" altLang="ko-KR" dirty="0">
                <a:latin typeface="Arial" pitchFamily="34" charset="0"/>
                <a:cs typeface="Arial" pitchFamily="34" charset="0"/>
              </a:rPr>
              <a:t>Void of offence</a:t>
            </a:r>
          </a:p>
          <a:p>
            <a:pPr lvl="1" indent="0">
              <a:buNone/>
            </a:pPr>
            <a:r>
              <a:rPr lang="en-US" altLang="ko-KR" sz="1400" dirty="0">
                <a:latin typeface="Arial" pitchFamily="34" charset="0"/>
                <a:cs typeface="Arial" pitchFamily="34" charset="0"/>
              </a:rPr>
              <a:t>B. Toward men</a:t>
            </a:r>
          </a:p>
          <a:p>
            <a:endParaRPr lang="en-US" altLang="ko-KR" dirty="0">
              <a:latin typeface="Arial" pitchFamily="34" charset="0"/>
              <a:cs typeface="Arial" pitchFamily="34" charset="0"/>
            </a:endParaRPr>
          </a:p>
          <a:p>
            <a:pPr marL="914400" indent="-914400"/>
            <a:r>
              <a:rPr lang="en-US" altLang="ko-KR" dirty="0">
                <a:latin typeface="Arial" pitchFamily="34" charset="0"/>
                <a:cs typeface="Arial" pitchFamily="34" charset="0"/>
              </a:rPr>
              <a:t>	In our conscience we must know that we are right with, or have at least done right by those around us in the sight of God. 	</a:t>
            </a:r>
          </a:p>
          <a:p>
            <a:pPr marL="914400" indent="-914400"/>
            <a:endParaRPr lang="en-US" altLang="ko-KR"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075806"/>
            <a:ext cx="230425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50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1113</Words>
  <Application>Microsoft Office PowerPoint</Application>
  <PresentationFormat>On-screen Show (16:9)</PresentationFormat>
  <Paragraphs>153</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맑은 고딕</vt:lpstr>
      <vt:lpstr>Arial</vt:lpstr>
      <vt:lpstr>Calibri</vt:lpstr>
      <vt:lpstr>Wingdings</vt:lpstr>
      <vt:lpstr>Office Theme</vt:lpstr>
      <vt:lpstr>Custom Design</vt:lpstr>
      <vt:lpstr>PowerPoint Presentation</vt:lpstr>
      <vt:lpstr>Spiritual Exercise</vt:lpstr>
      <vt:lpstr>PowerPoint Presentation</vt:lpstr>
      <vt:lpstr>The Goal</vt:lpstr>
      <vt:lpstr>The Goal</vt:lpstr>
      <vt:lpstr>The Goal</vt:lpstr>
      <vt:lpstr>The Goal</vt:lpstr>
      <vt:lpstr>The Goal</vt:lpstr>
      <vt:lpstr>The Goal</vt:lpstr>
      <vt:lpstr>Exercise</vt:lpstr>
      <vt:lpstr>Exercise</vt:lpstr>
      <vt:lpstr>Exercise</vt:lpstr>
      <vt:lpstr>Exercise</vt:lpstr>
      <vt:lpstr>Exercise</vt:lpstr>
      <vt:lpstr>Exercise</vt:lpstr>
      <vt:lpstr>Exercise</vt:lpstr>
      <vt:lpstr>Exercise</vt:lpstr>
      <vt:lpstr>Consistency</vt:lpstr>
      <vt:lpstr>Consistency</vt:lpstr>
      <vt:lpstr>Consistency</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Tad Schlagenbusch</cp:lastModifiedBy>
  <cp:revision>35</cp:revision>
  <dcterms:created xsi:type="dcterms:W3CDTF">2014-04-01T16:27:38Z</dcterms:created>
  <dcterms:modified xsi:type="dcterms:W3CDTF">2017-06-24T13:12:59Z</dcterms:modified>
</cp:coreProperties>
</file>